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1" r:id="rId3"/>
    <p:sldId id="264" r:id="rId4"/>
    <p:sldId id="257" r:id="rId5"/>
    <p:sldId id="262" r:id="rId6"/>
    <p:sldId id="263" r:id="rId7"/>
    <p:sldId id="258" r:id="rId8"/>
    <p:sldId id="259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16EAB5-B0F9-45D1-83BF-1388E5CCB601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May 5, 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6F9F1A-6442-4775-BBF9-2AC887DD91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EDBBB4-55C9-4131-9AA3-0CB5DF01C08B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May 5, 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4C690-A404-45A5-B472-D1C6C4737A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May 5th, 2010</a:t>
            </a:r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George Mudrak</a:t>
            </a:r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May 5th,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George Mudrak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May 5th,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George Mudrak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May 5th,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George Mudrak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May 5th,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George Mudrak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May 5th,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George Mudrak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May 5th, 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George Mudrak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May 5th, 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George Mudrak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May 5th, 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George Mudrak</a:t>
            </a:r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May 5th,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George Mudrak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May 5th,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George Mudrak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r>
              <a:rPr lang="en-US" smtClean="0"/>
              <a:t>May 5th, 2010</a:t>
            </a:r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z="1200" smtClean="0">
                <a:solidFill>
                  <a:schemeClr val="bg2">
                    <a:shade val="50000"/>
                  </a:schemeClr>
                </a:solidFill>
                <a:effectLst/>
              </a:rPr>
              <a:t>George Mudrak</a:t>
            </a:r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pPr algn="ctr" eaLnBrk="1" latinLnBrk="0" hangingPunct="1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Gesture_recognition" TargetMode="External"/><Relationship Id="rId2" Type="http://schemas.openxmlformats.org/officeDocument/2006/relationships/hyperlink" Target="http://10gui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990600"/>
            <a:ext cx="7406640" cy="1472184"/>
          </a:xfrm>
        </p:spPr>
        <p:txBody>
          <a:bodyPr/>
          <a:lstStyle/>
          <a:p>
            <a:r>
              <a:rPr lang="en-US" dirty="0" smtClean="0"/>
              <a:t>3D Gesture Vocabulary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2480766"/>
            <a:ext cx="7406640" cy="17526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George </a:t>
            </a:r>
            <a:r>
              <a:rPr lang="en-US" sz="1800" dirty="0" err="1" smtClean="0"/>
              <a:t>Mudrak</a:t>
            </a:r>
            <a:endParaRPr lang="en-US" sz="1800" dirty="0" smtClean="0"/>
          </a:p>
          <a:p>
            <a:r>
              <a:rPr lang="en-US" sz="1800" dirty="0" smtClean="0"/>
              <a:t>CS 525 Multimedia Communications &amp; Computing</a:t>
            </a:r>
          </a:p>
          <a:p>
            <a:r>
              <a:rPr lang="en-US" sz="1800" dirty="0" smtClean="0"/>
              <a:t>Dr. Chow</a:t>
            </a:r>
          </a:p>
          <a:p>
            <a:r>
              <a:rPr lang="en-US" sz="1800" dirty="0" smtClean="0"/>
              <a:t>May 5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2010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Definition </a:t>
            </a:r>
          </a:p>
          <a:p>
            <a:r>
              <a:rPr lang="en-US" sz="2400" dirty="0" smtClean="0"/>
              <a:t>Why think about this</a:t>
            </a:r>
          </a:p>
          <a:p>
            <a:r>
              <a:rPr lang="en-US" sz="2400" dirty="0" smtClean="0"/>
              <a:t>Input today</a:t>
            </a:r>
          </a:p>
          <a:p>
            <a:r>
              <a:rPr lang="en-US" sz="2400" dirty="0" smtClean="0"/>
              <a:t>Input tomorrow</a:t>
            </a:r>
          </a:p>
          <a:p>
            <a:r>
              <a:rPr lang="en-US" sz="2400" dirty="0" smtClean="0"/>
              <a:t>Core Gestures</a:t>
            </a:r>
          </a:p>
          <a:p>
            <a:r>
              <a:rPr lang="en-US" sz="2400" dirty="0" smtClean="0"/>
              <a:t>Applications and Possibilities</a:t>
            </a:r>
          </a:p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3200400" cy="476250"/>
          </a:xfrm>
        </p:spPr>
        <p:txBody>
          <a:bodyPr/>
          <a:lstStyle/>
          <a:p>
            <a:pPr algn="r"/>
            <a:r>
              <a:rPr kumimoji="0" lang="en-US" dirty="0" smtClean="0"/>
              <a:t>George </a:t>
            </a:r>
            <a:r>
              <a:rPr kumimoji="0" lang="en-US" dirty="0" err="1" smtClean="0"/>
              <a:t>Mudrak</a:t>
            </a:r>
            <a:endParaRPr kumimoji="0"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1447800" y="6305550"/>
            <a:ext cx="4267200" cy="476250"/>
          </a:xfrm>
        </p:spPr>
        <p:txBody>
          <a:bodyPr/>
          <a:lstStyle/>
          <a:p>
            <a:pPr algn="l"/>
            <a:r>
              <a:rPr lang="en-US" dirty="0" smtClean="0"/>
              <a:t>May 5th, 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2514600"/>
          </a:xfrm>
        </p:spPr>
        <p:txBody>
          <a:bodyPr/>
          <a:lstStyle/>
          <a:p>
            <a:pPr>
              <a:buNone/>
            </a:pPr>
            <a:r>
              <a:rPr lang="en-US" sz="2400" dirty="0" err="1" smtClean="0"/>
              <a:t>vo</a:t>
            </a:r>
            <a:r>
              <a:rPr lang="en-US" sz="2400" dirty="0" smtClean="0"/>
              <a:t>· cab· u· </a:t>
            </a:r>
            <a:r>
              <a:rPr lang="en-US" sz="2400" dirty="0" err="1" smtClean="0"/>
              <a:t>lary</a:t>
            </a:r>
            <a:endParaRPr lang="en-US" sz="2400" dirty="0" smtClean="0"/>
          </a:p>
          <a:p>
            <a:pPr marL="425196" indent="-342900">
              <a:buFont typeface="+mj-lt"/>
              <a:buAutoNum type="arabicPeriod"/>
            </a:pPr>
            <a:r>
              <a:rPr lang="en-US" sz="1800" dirty="0" smtClean="0"/>
              <a:t>A list or collection of words or of words and phrases usually alphabetically arranged and explained.</a:t>
            </a:r>
          </a:p>
          <a:p>
            <a:pPr marL="425196" indent="-342900">
              <a:buFont typeface="+mj-lt"/>
              <a:buAutoNum type="arabicPeriod"/>
            </a:pPr>
            <a:r>
              <a:rPr lang="en-US" sz="1800" dirty="0" smtClean="0"/>
              <a:t>(a)  A sum or stock of words employed by a language, group, individual, or work or in a field of knowledge. (b) a list or collection of terms or codes available for use.</a:t>
            </a:r>
          </a:p>
          <a:p>
            <a:pPr marL="425196" indent="-342900">
              <a:buFont typeface="+mj-lt"/>
              <a:buAutoNum type="arabicPeriod"/>
            </a:pPr>
            <a:r>
              <a:rPr lang="en-US" sz="1800" dirty="0" smtClean="0"/>
              <a:t>A supply of expressive techniques or devices</a:t>
            </a:r>
          </a:p>
          <a:p>
            <a:pPr marL="425196" indent="-342900">
              <a:buFont typeface="+mj-lt"/>
              <a:buAutoNum type="arabicPeriod"/>
            </a:pPr>
            <a:endParaRPr lang="en-US" sz="1800" dirty="0" smtClean="0"/>
          </a:p>
          <a:p>
            <a:pPr marL="425196" indent="-342900"/>
            <a:endParaRPr lang="en-US" sz="1800" dirty="0" smtClean="0"/>
          </a:p>
          <a:p>
            <a:pPr marL="425196" indent="-342900"/>
            <a:endParaRPr lang="en-US" sz="18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435076" y="4572000"/>
            <a:ext cx="7498080" cy="1295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25196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focused on…..</a:t>
            </a:r>
          </a:p>
          <a:p>
            <a:pPr marL="425196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(b) a list or collection of terms or codes available for use.</a:t>
            </a:r>
          </a:p>
          <a:p>
            <a:pPr marL="425196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supply of expressive techniques or devices</a:t>
            </a:r>
          </a:p>
          <a:p>
            <a:pPr marL="425196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25196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25196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4578" name="Picture 2" descr="http://islampoetry.files.wordpress.com/2009/09/building-blocks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3489960"/>
            <a:ext cx="1600200" cy="1386840"/>
          </a:xfrm>
          <a:prstGeom prst="rect">
            <a:avLst/>
          </a:prstGeom>
          <a:noFill/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3200400" cy="476250"/>
          </a:xfrm>
        </p:spPr>
        <p:txBody>
          <a:bodyPr/>
          <a:lstStyle/>
          <a:p>
            <a:pPr algn="r"/>
            <a:r>
              <a:rPr kumimoji="0" lang="en-US" dirty="0" smtClean="0"/>
              <a:t>George </a:t>
            </a:r>
            <a:r>
              <a:rPr kumimoji="0" lang="en-US" dirty="0" err="1" smtClean="0"/>
              <a:t>Mudrak</a:t>
            </a:r>
            <a:endParaRPr kumimoji="0"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1447800" y="6305550"/>
            <a:ext cx="4267200" cy="476250"/>
          </a:xfrm>
        </p:spPr>
        <p:txBody>
          <a:bodyPr/>
          <a:lstStyle/>
          <a:p>
            <a:pPr algn="l"/>
            <a:r>
              <a:rPr lang="en-US" dirty="0" smtClean="0"/>
              <a:t>May 5th, 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Think About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Benefits</a:t>
            </a:r>
          </a:p>
          <a:p>
            <a:pPr lvl="1"/>
            <a:r>
              <a:rPr lang="en-US" sz="2000" dirty="0" smtClean="0"/>
              <a:t>Greater interactivity</a:t>
            </a:r>
          </a:p>
          <a:p>
            <a:pPr lvl="2"/>
            <a:r>
              <a:rPr lang="en-US" sz="1800" dirty="0" smtClean="0"/>
              <a:t>People interact in 3D</a:t>
            </a:r>
          </a:p>
          <a:p>
            <a:pPr lvl="2"/>
            <a:r>
              <a:rPr lang="en-US" sz="1800" dirty="0" smtClean="0"/>
              <a:t>Intuitive</a:t>
            </a:r>
          </a:p>
          <a:p>
            <a:pPr lvl="2"/>
            <a:r>
              <a:rPr lang="en-US" sz="1800" dirty="0" smtClean="0"/>
              <a:t>Natural </a:t>
            </a:r>
          </a:p>
          <a:p>
            <a:pPr lvl="1"/>
            <a:r>
              <a:rPr lang="en-US" sz="2000" dirty="0" smtClean="0"/>
              <a:t>Greater productivity</a:t>
            </a:r>
          </a:p>
          <a:p>
            <a:pPr lvl="2"/>
            <a:r>
              <a:rPr lang="en-US" sz="1600" dirty="0" smtClean="0"/>
              <a:t>Implicit knowledge transfer</a:t>
            </a:r>
          </a:p>
          <a:p>
            <a:pPr lvl="2"/>
            <a:r>
              <a:rPr lang="en-US" sz="1600" dirty="0" smtClean="0"/>
              <a:t>Greater interactivity</a:t>
            </a:r>
          </a:p>
          <a:p>
            <a:r>
              <a:rPr lang="en-US" sz="2400" dirty="0" smtClean="0"/>
              <a:t>Foundational</a:t>
            </a:r>
          </a:p>
          <a:p>
            <a:pPr lvl="1"/>
            <a:r>
              <a:rPr lang="en-US" sz="2000" dirty="0" smtClean="0"/>
              <a:t>Keyboard and mouse</a:t>
            </a:r>
          </a:p>
          <a:p>
            <a:endParaRPr lang="en-US" sz="2400" dirty="0" smtClean="0"/>
          </a:p>
          <a:p>
            <a:r>
              <a:rPr lang="en-US" sz="2400" dirty="0" smtClean="0"/>
              <a:t>Need a “vocabulary” of core gestures.</a:t>
            </a:r>
          </a:p>
          <a:p>
            <a:endParaRPr lang="en-US" dirty="0"/>
          </a:p>
        </p:txBody>
      </p:sp>
      <p:sp>
        <p:nvSpPr>
          <p:cNvPr id="4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3200400" cy="476250"/>
          </a:xfrm>
        </p:spPr>
        <p:txBody>
          <a:bodyPr/>
          <a:lstStyle/>
          <a:p>
            <a:pPr algn="r"/>
            <a:r>
              <a:rPr kumimoji="0" lang="en-US" dirty="0" smtClean="0"/>
              <a:t>George </a:t>
            </a:r>
            <a:r>
              <a:rPr kumimoji="0" lang="en-US" dirty="0" err="1" smtClean="0"/>
              <a:t>Mudrak</a:t>
            </a:r>
            <a:endParaRPr kumimoji="0" lang="en-US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1447800" y="6305550"/>
            <a:ext cx="4267200" cy="476250"/>
          </a:xfrm>
        </p:spPr>
        <p:txBody>
          <a:bodyPr/>
          <a:lstStyle/>
          <a:p>
            <a:pPr algn="l"/>
            <a:r>
              <a:rPr lang="en-US" dirty="0" smtClean="0"/>
              <a:t>May 5th, 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600200"/>
            <a:ext cx="5498592" cy="129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Keyboard</a:t>
            </a:r>
          </a:p>
          <a:p>
            <a:pPr lvl="1"/>
            <a:r>
              <a:rPr lang="en-US" sz="2000" dirty="0" smtClean="0"/>
              <a:t>Vocabulary based on natural language, alphabet letters</a:t>
            </a:r>
          </a:p>
        </p:txBody>
      </p:sp>
      <p:pic>
        <p:nvPicPr>
          <p:cNvPr id="1036" name="Picture 12" descr="http://nexus404.com/Blog/wp-content/uploads/2007/06/baguette-keyboard-wrist-re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5300" y="1447800"/>
            <a:ext cx="1612900" cy="1494367"/>
          </a:xfrm>
          <a:prstGeom prst="rect">
            <a:avLst/>
          </a:prstGeom>
          <a:noFill/>
        </p:spPr>
      </p:pic>
      <p:grpSp>
        <p:nvGrpSpPr>
          <p:cNvPr id="11" name="Group 10"/>
          <p:cNvGrpSpPr/>
          <p:nvPr/>
        </p:nvGrpSpPr>
        <p:grpSpPr>
          <a:xfrm>
            <a:off x="1816100" y="3048000"/>
            <a:ext cx="6794500" cy="1905000"/>
            <a:chOff x="1816100" y="3857625"/>
            <a:chExt cx="6794500" cy="1905000"/>
          </a:xfrm>
        </p:grpSpPr>
        <p:pic>
          <p:nvPicPr>
            <p:cNvPr id="1028" name="Picture 4" descr="http://www.tweaknews.net/reviews/logitech_g7/img/conclude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667000" y="4772025"/>
              <a:ext cx="990600" cy="990600"/>
            </a:xfrm>
            <a:prstGeom prst="rect">
              <a:avLst/>
            </a:prstGeom>
            <a:noFill/>
          </p:spPr>
        </p:pic>
        <p:sp>
          <p:nvSpPr>
            <p:cNvPr id="9" name="Content Placeholder 2"/>
            <p:cNvSpPr txBox="1">
              <a:spLocks/>
            </p:cNvSpPr>
            <p:nvPr/>
          </p:nvSpPr>
          <p:spPr>
            <a:xfrm>
              <a:off x="3486912" y="4114800"/>
              <a:ext cx="5123688" cy="990600"/>
            </a:xfrm>
            <a:prstGeom prst="rect">
              <a:avLst/>
            </a:prstGeom>
          </p:spPr>
          <p:txBody>
            <a:bodyPr>
              <a:normAutofit/>
            </a:bodyPr>
            <a:lstStyle/>
            <a:p>
              <a:pPr marL="365760" marR="0" lvl="0" indent="-283464" algn="l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Mouse</a:t>
              </a:r>
            </a:p>
            <a:p>
              <a:pPr marL="640080" marR="0" lvl="1" indent="-237744" algn="l" defTabSz="914400" rtl="0" eaLnBrk="1" fontAlgn="auto" latinLnBrk="0" hangingPunct="1">
                <a:lnSpc>
                  <a:spcPct val="100000"/>
                </a:lnSpc>
                <a:spcBef>
                  <a:spcPts val="550"/>
                </a:spcBef>
                <a:spcAft>
                  <a:spcPts val="0"/>
                </a:spcAft>
                <a:buClr>
                  <a:schemeClr val="accent1"/>
                </a:buClr>
                <a:buSzTx/>
                <a:buFont typeface="Verdana"/>
                <a:buChar char="◦"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Vocabulary based on buttons</a:t>
              </a:r>
              <a:endPara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pic>
          <p:nvPicPr>
            <p:cNvPr id="6146" name="Picture 2" descr="http://asia.cnet.com/i/r/2005/pg/39247144/sc001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816100" y="3857625"/>
              <a:ext cx="1155700" cy="866775"/>
            </a:xfrm>
            <a:prstGeom prst="rect">
              <a:avLst/>
            </a:prstGeom>
            <a:noFill/>
          </p:spPr>
        </p:pic>
      </p:grpSp>
      <p:sp>
        <p:nvSpPr>
          <p:cNvPr id="8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3200400" cy="476250"/>
          </a:xfrm>
        </p:spPr>
        <p:txBody>
          <a:bodyPr/>
          <a:lstStyle/>
          <a:p>
            <a:pPr algn="r"/>
            <a:r>
              <a:rPr kumimoji="0" lang="en-US" dirty="0" smtClean="0"/>
              <a:t>George </a:t>
            </a:r>
            <a:r>
              <a:rPr kumimoji="0" lang="en-US" dirty="0" err="1" smtClean="0"/>
              <a:t>Mudrak</a:t>
            </a:r>
            <a:endParaRPr kumimoji="0" lang="en-US" dirty="0"/>
          </a:p>
        </p:txBody>
      </p:sp>
      <p:sp>
        <p:nvSpPr>
          <p:cNvPr id="10" name="Date Placeholder 7"/>
          <p:cNvSpPr>
            <a:spLocks noGrp="1"/>
          </p:cNvSpPr>
          <p:nvPr>
            <p:ph type="dt" sz="half" idx="10"/>
          </p:nvPr>
        </p:nvSpPr>
        <p:spPr>
          <a:xfrm>
            <a:off x="1447800" y="6305550"/>
            <a:ext cx="4267200" cy="476250"/>
          </a:xfrm>
        </p:spPr>
        <p:txBody>
          <a:bodyPr/>
          <a:lstStyle/>
          <a:p>
            <a:pPr algn="l"/>
            <a:r>
              <a:rPr lang="en-US" dirty="0" smtClean="0"/>
              <a:t>May 5th, 2010</a:t>
            </a:r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435608" y="5334000"/>
            <a:ext cx="7098792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Planer</a:t>
            </a:r>
          </a:p>
          <a:p>
            <a:pPr marL="640080" marR="0" lvl="1" indent="-237744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Char char="◦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Restricted to 2 dimensions and flat information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processing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tomorrow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3733800"/>
            <a:ext cx="5961888" cy="2514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Gestures</a:t>
            </a:r>
          </a:p>
          <a:p>
            <a:pPr lvl="1"/>
            <a:r>
              <a:rPr lang="en-US" sz="2000" dirty="0" smtClean="0"/>
              <a:t>Hand gestures</a:t>
            </a:r>
          </a:p>
          <a:p>
            <a:pPr lvl="1"/>
            <a:r>
              <a:rPr lang="en-US" sz="2000" dirty="0" smtClean="0"/>
              <a:t>Increase affordances (possible functions)</a:t>
            </a:r>
          </a:p>
          <a:p>
            <a:r>
              <a:rPr lang="en-US" sz="2400" dirty="0" smtClean="0"/>
              <a:t>Multi-Planer</a:t>
            </a:r>
          </a:p>
          <a:p>
            <a:pPr lvl="1"/>
            <a:r>
              <a:rPr lang="en-US" sz="2000" dirty="0" smtClean="0"/>
              <a:t>Increase directions via depth</a:t>
            </a:r>
          </a:p>
          <a:p>
            <a:pPr lvl="1"/>
            <a:r>
              <a:rPr lang="en-US" sz="2000" dirty="0" smtClean="0"/>
              <a:t>Cross domain knowledge transfer</a:t>
            </a:r>
          </a:p>
        </p:txBody>
      </p:sp>
      <p:pic>
        <p:nvPicPr>
          <p:cNvPr id="5" name="Picture 4" descr="http://www.tweaknews.net/reviews/logitech_g7/img/conclud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37300" y="1524000"/>
            <a:ext cx="990600" cy="990600"/>
          </a:xfrm>
          <a:prstGeom prst="rect">
            <a:avLst/>
          </a:prstGeom>
          <a:noFill/>
        </p:spPr>
      </p:pic>
      <p:pic>
        <p:nvPicPr>
          <p:cNvPr id="6" name="Picture 12" descr="http://nexus404.com/Blog/wp-content/uploads/2007/06/baguette-keyboard-wrist-res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1371600"/>
            <a:ext cx="1612900" cy="1494367"/>
          </a:xfrm>
          <a:prstGeom prst="rect">
            <a:avLst/>
          </a:prstGeom>
          <a:noFill/>
        </p:spPr>
      </p:pic>
      <p:pic>
        <p:nvPicPr>
          <p:cNvPr id="7" name="Picture 2" descr="http://asia.cnet.com/i/r/2005/pg/39247144/sc00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1600200"/>
            <a:ext cx="1155700" cy="866775"/>
          </a:xfrm>
          <a:prstGeom prst="rect">
            <a:avLst/>
          </a:prstGeom>
          <a:noFill/>
        </p:spPr>
      </p:pic>
      <p:pic>
        <p:nvPicPr>
          <p:cNvPr id="5124" name="Picture 4" descr="http://graffletopia.com/images/previews/432/original.png?125060948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46225" y="3770769"/>
            <a:ext cx="1273175" cy="1639431"/>
          </a:xfrm>
          <a:prstGeom prst="rect">
            <a:avLst/>
          </a:prstGeom>
          <a:noFill/>
        </p:spPr>
      </p:pic>
      <p:sp>
        <p:nvSpPr>
          <p:cNvPr id="8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3200400" cy="476250"/>
          </a:xfrm>
        </p:spPr>
        <p:txBody>
          <a:bodyPr/>
          <a:lstStyle/>
          <a:p>
            <a:pPr algn="r"/>
            <a:r>
              <a:rPr kumimoji="0" lang="en-US" dirty="0" smtClean="0"/>
              <a:t>George </a:t>
            </a:r>
            <a:r>
              <a:rPr kumimoji="0" lang="en-US" dirty="0" err="1" smtClean="0"/>
              <a:t>Mudrak</a:t>
            </a:r>
            <a:endParaRPr kumimoji="0" lang="en-US" dirty="0"/>
          </a:p>
        </p:txBody>
      </p:sp>
      <p:sp>
        <p:nvSpPr>
          <p:cNvPr id="9" name="Date Placeholder 7"/>
          <p:cNvSpPr>
            <a:spLocks noGrp="1"/>
          </p:cNvSpPr>
          <p:nvPr>
            <p:ph type="dt" sz="half" idx="10"/>
          </p:nvPr>
        </p:nvSpPr>
        <p:spPr>
          <a:xfrm>
            <a:off x="1447800" y="6305550"/>
            <a:ext cx="4267200" cy="476250"/>
          </a:xfrm>
        </p:spPr>
        <p:txBody>
          <a:bodyPr/>
          <a:lstStyle/>
          <a:p>
            <a:pPr algn="l"/>
            <a:r>
              <a:rPr lang="en-US" dirty="0" smtClean="0"/>
              <a:t>May 5th, 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Gestures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3810000"/>
            <a:ext cx="7498080" cy="24384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Gestures*</a:t>
            </a:r>
          </a:p>
          <a:p>
            <a:pPr lvl="1"/>
            <a:r>
              <a:rPr lang="en-US" sz="2200" dirty="0" smtClean="0"/>
              <a:t>Select – 1 or 2 fingers to “pick” an object by “touching” it.</a:t>
            </a:r>
          </a:p>
          <a:p>
            <a:pPr lvl="1"/>
            <a:r>
              <a:rPr lang="en-US" sz="2200" dirty="0" smtClean="0"/>
              <a:t>Pinch – utilizing 2 or 3 fingers to “pick up” an object.</a:t>
            </a:r>
          </a:p>
          <a:p>
            <a:pPr lvl="1"/>
            <a:r>
              <a:rPr lang="en-US" sz="2200" dirty="0" smtClean="0"/>
              <a:t>Move w/pinch – while maintaining the pinch gesture, move your hand to a new X, Y location.</a:t>
            </a:r>
          </a:p>
          <a:p>
            <a:pPr lvl="1"/>
            <a:r>
              <a:rPr lang="en-US" sz="2200" dirty="0" smtClean="0"/>
              <a:t>Drop – “release” the pinch hand position. </a:t>
            </a:r>
          </a:p>
          <a:p>
            <a:pPr lvl="1">
              <a:buNone/>
            </a:pPr>
            <a:endParaRPr lang="en-US" sz="1500" dirty="0" smtClean="0"/>
          </a:p>
          <a:p>
            <a:pPr lvl="1">
              <a:buNone/>
            </a:pPr>
            <a:r>
              <a:rPr lang="en-US" sz="1500" dirty="0" smtClean="0"/>
              <a:t>*More in the </a:t>
            </a:r>
            <a:r>
              <a:rPr lang="en-US" sz="1500" dirty="0" smtClean="0"/>
              <a:t>research paper.</a:t>
            </a:r>
            <a:endParaRPr lang="en-US" sz="1500" dirty="0" smtClean="0"/>
          </a:p>
          <a:p>
            <a:pPr lvl="1"/>
            <a:endParaRPr lang="en-US" sz="2400" dirty="0"/>
          </a:p>
        </p:txBody>
      </p:sp>
      <p:sp>
        <p:nvSpPr>
          <p:cNvPr id="4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3200400" cy="476250"/>
          </a:xfrm>
        </p:spPr>
        <p:txBody>
          <a:bodyPr/>
          <a:lstStyle/>
          <a:p>
            <a:pPr algn="r"/>
            <a:r>
              <a:rPr kumimoji="0" lang="en-US" dirty="0" smtClean="0"/>
              <a:t>George </a:t>
            </a:r>
            <a:r>
              <a:rPr kumimoji="0" lang="en-US" dirty="0" err="1" smtClean="0"/>
              <a:t>Mudrak</a:t>
            </a:r>
            <a:endParaRPr kumimoji="0" lang="en-US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1447800" y="6305550"/>
            <a:ext cx="4267200" cy="476250"/>
          </a:xfrm>
        </p:spPr>
        <p:txBody>
          <a:bodyPr/>
          <a:lstStyle/>
          <a:p>
            <a:pPr algn="l"/>
            <a:r>
              <a:rPr lang="en-US" dirty="0" smtClean="0"/>
              <a:t>May 5th, 2010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0" y="1295400"/>
          <a:ext cx="6934200" cy="222504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438400"/>
                <a:gridCol w="449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Mouse - Neutral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Gesture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Left click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Select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Drag selection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Pinch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Drag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aseline="0" dirty="0" smtClean="0"/>
                        <a:t>Move w/pinch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Drop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Open Pinch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Possibilities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3276600"/>
          </a:xfrm>
        </p:spPr>
        <p:txBody>
          <a:bodyPr/>
          <a:lstStyle/>
          <a:p>
            <a:r>
              <a:rPr lang="en-US" sz="2400" dirty="0" smtClean="0"/>
              <a:t>Relevancy searches using depth</a:t>
            </a:r>
          </a:p>
          <a:p>
            <a:r>
              <a:rPr lang="en-US" sz="2400" dirty="0" smtClean="0"/>
              <a:t>Remote control of robotic devices</a:t>
            </a:r>
          </a:p>
          <a:p>
            <a:r>
              <a:rPr lang="en-US" sz="2400" dirty="0" smtClean="0"/>
              <a:t>Organic modeling</a:t>
            </a:r>
          </a:p>
          <a:p>
            <a:r>
              <a:rPr lang="en-US" sz="2400" dirty="0" smtClean="0"/>
              <a:t>Computer gaming</a:t>
            </a:r>
          </a:p>
          <a:p>
            <a:r>
              <a:rPr lang="en-US" sz="2400" dirty="0" smtClean="0"/>
              <a:t>Data modeling and manipulation</a:t>
            </a:r>
          </a:p>
          <a:p>
            <a:r>
              <a:rPr lang="en-US" sz="2400" dirty="0" smtClean="0"/>
              <a:t>Therapy</a:t>
            </a:r>
          </a:p>
          <a:p>
            <a:r>
              <a:rPr lang="en-US" sz="2400" dirty="0" smtClean="0"/>
              <a:t>…</a:t>
            </a:r>
          </a:p>
          <a:p>
            <a:endParaRPr lang="en-US" dirty="0"/>
          </a:p>
        </p:txBody>
      </p:sp>
      <p:pic>
        <p:nvPicPr>
          <p:cNvPr id="3074" name="Picture 2" descr="http://www.alexasplayhouse.com/images/73203-MasterBlock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3946144"/>
            <a:ext cx="2457450" cy="1616456"/>
          </a:xfrm>
          <a:prstGeom prst="rect">
            <a:avLst/>
          </a:prstGeom>
          <a:noFill/>
        </p:spPr>
      </p:pic>
      <p:sp>
        <p:nvSpPr>
          <p:cNvPr id="5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3200400" cy="476250"/>
          </a:xfrm>
        </p:spPr>
        <p:txBody>
          <a:bodyPr/>
          <a:lstStyle/>
          <a:p>
            <a:pPr algn="r"/>
            <a:r>
              <a:rPr kumimoji="0" lang="en-US" dirty="0" smtClean="0"/>
              <a:t>George </a:t>
            </a:r>
            <a:r>
              <a:rPr kumimoji="0" lang="en-US" dirty="0" err="1" smtClean="0"/>
              <a:t>Mudrak</a:t>
            </a:r>
            <a:endParaRPr kumimoji="0" lang="en-US" dirty="0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0"/>
          </p:nvPr>
        </p:nvSpPr>
        <p:spPr>
          <a:xfrm>
            <a:off x="1447800" y="6305550"/>
            <a:ext cx="4267200" cy="476250"/>
          </a:xfrm>
        </p:spPr>
        <p:txBody>
          <a:bodyPr/>
          <a:lstStyle/>
          <a:p>
            <a:pPr algn="l"/>
            <a:r>
              <a:rPr lang="en-US" dirty="0" smtClean="0"/>
              <a:t>May 5th, 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C. </a:t>
            </a:r>
            <a:r>
              <a:rPr lang="en-US" sz="1600" dirty="0" err="1" smtClean="0"/>
              <a:t>Keskin</a:t>
            </a:r>
            <a:r>
              <a:rPr lang="en-US" sz="1600" dirty="0" smtClean="0"/>
              <a:t>, A. </a:t>
            </a:r>
            <a:r>
              <a:rPr lang="en-US" sz="1600" dirty="0" err="1" smtClean="0"/>
              <a:t>Erkan</a:t>
            </a:r>
            <a:r>
              <a:rPr lang="en-US" sz="1600" dirty="0" smtClean="0"/>
              <a:t>, </a:t>
            </a:r>
            <a:r>
              <a:rPr lang="en-US" sz="1600" dirty="0" err="1" smtClean="0"/>
              <a:t>L.Akarun</a:t>
            </a:r>
            <a:r>
              <a:rPr lang="en-US" sz="1600" dirty="0" smtClean="0"/>
              <a:t>.  “Real Time Hand Tracking and 3D Gesture Recognition for Interactive Interfaces Using HMM,”.  Paper.</a:t>
            </a:r>
          </a:p>
          <a:p>
            <a:r>
              <a:rPr lang="en-US" sz="1600" dirty="0" smtClean="0"/>
              <a:t>C. Miller, Multi-touch Interaction Input Device, </a:t>
            </a:r>
            <a:r>
              <a:rPr lang="en-US" sz="1600" dirty="0" smtClean="0">
                <a:hlinkClick r:id="rId2"/>
              </a:rPr>
              <a:t>http://10gui.com/</a:t>
            </a:r>
            <a:r>
              <a:rPr lang="en-US" sz="1600" dirty="0" smtClean="0"/>
              <a:t>.</a:t>
            </a:r>
          </a:p>
          <a:p>
            <a:r>
              <a:rPr lang="en-US" sz="1600" dirty="0" err="1" smtClean="0"/>
              <a:t>Wikipedia.Org</a:t>
            </a:r>
            <a:r>
              <a:rPr lang="en-US" sz="1600" dirty="0" smtClean="0"/>
              <a:t>, “Gesture recognition,” </a:t>
            </a:r>
            <a:r>
              <a:rPr lang="en-US" sz="1600" dirty="0" smtClean="0">
                <a:hlinkClick r:id="rId3"/>
              </a:rPr>
              <a:t>http://en.wikipedia.org/wiki/Gesture_recognition</a:t>
            </a:r>
            <a:endParaRPr lang="en-US" sz="1600" dirty="0" smtClean="0"/>
          </a:p>
          <a:p>
            <a:r>
              <a:rPr lang="en-US" sz="1600" dirty="0" smtClean="0"/>
              <a:t>D. Norman, “Things That Make Us Smart”.  Basic Books, © 1993</a:t>
            </a:r>
          </a:p>
          <a:p>
            <a:r>
              <a:rPr lang="en-US" sz="1600" dirty="0" smtClean="0"/>
              <a:t>M. </a:t>
            </a:r>
            <a:r>
              <a:rPr lang="en-US" sz="1600" dirty="0" err="1" smtClean="0"/>
              <a:t>Csikszentmihalyi</a:t>
            </a:r>
            <a:r>
              <a:rPr lang="en-US" sz="1600" dirty="0" smtClean="0"/>
              <a:t>, “Flow, the psychology of optimal experience”, </a:t>
            </a:r>
            <a:r>
              <a:rPr lang="en-US" sz="1600" dirty="0" err="1" smtClean="0"/>
              <a:t>Haeper</a:t>
            </a:r>
            <a:r>
              <a:rPr lang="en-US" sz="1600" dirty="0" smtClean="0"/>
              <a:t> Perennial Modern Classics, © 2008</a:t>
            </a:r>
          </a:p>
          <a:p>
            <a:endParaRPr lang="en-US" sz="1600" dirty="0"/>
          </a:p>
        </p:txBody>
      </p:sp>
      <p:sp>
        <p:nvSpPr>
          <p:cNvPr id="4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3200400" cy="476250"/>
          </a:xfrm>
        </p:spPr>
        <p:txBody>
          <a:bodyPr/>
          <a:lstStyle/>
          <a:p>
            <a:pPr algn="r"/>
            <a:r>
              <a:rPr kumimoji="0" lang="en-US" dirty="0" smtClean="0"/>
              <a:t>George </a:t>
            </a:r>
            <a:r>
              <a:rPr kumimoji="0" lang="en-US" dirty="0" err="1" smtClean="0"/>
              <a:t>Mudrak</a:t>
            </a:r>
            <a:endParaRPr kumimoji="0" lang="en-US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1447800" y="6305550"/>
            <a:ext cx="4267200" cy="476250"/>
          </a:xfrm>
        </p:spPr>
        <p:txBody>
          <a:bodyPr/>
          <a:lstStyle/>
          <a:p>
            <a:pPr algn="l"/>
            <a:r>
              <a:rPr lang="en-US" dirty="0" smtClean="0"/>
              <a:t>May 5th, 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206</TotalTime>
  <Words>454</Words>
  <Application>Microsoft Office PowerPoint</Application>
  <PresentationFormat>On-screen Show (4:3)</PresentationFormat>
  <Paragraphs>97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3D Gesture Vocabulary</vt:lpstr>
      <vt:lpstr>Overview</vt:lpstr>
      <vt:lpstr>Definition</vt:lpstr>
      <vt:lpstr>Why Think About This</vt:lpstr>
      <vt:lpstr>Input today</vt:lpstr>
      <vt:lpstr>Input tomorrow</vt:lpstr>
      <vt:lpstr>Gestures</vt:lpstr>
      <vt:lpstr>Application Possibilities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3D Gesture Vocabulary</dc:title>
  <dc:creator>george</dc:creator>
  <cp:lastModifiedBy>george</cp:lastModifiedBy>
  <cp:revision>61</cp:revision>
  <dcterms:created xsi:type="dcterms:W3CDTF">2010-04-29T03:59:17Z</dcterms:created>
  <dcterms:modified xsi:type="dcterms:W3CDTF">2010-05-05T00:51:24Z</dcterms:modified>
</cp:coreProperties>
</file>